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 id="268" r:id="rId12"/>
    <p:sldId id="267" r:id="rId13"/>
    <p:sldId id="269"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81" d="100"/>
          <a:sy n="181" d="100"/>
        </p:scale>
        <p:origin x="287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11/10/2024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11/10/2024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11/10/2024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refsinfo@ou.ed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refsinfo@ou.ed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50440-4F38-448F-88C4-47EACA0CCDE8}"/>
              </a:ext>
            </a:extLst>
          </p:cNvPr>
          <p:cNvSpPr>
            <a:spLocks noGrp="1"/>
          </p:cNvSpPr>
          <p:nvPr>
            <p:ph type="ctrTitle"/>
          </p:nvPr>
        </p:nvSpPr>
        <p:spPr/>
        <p:txBody>
          <a:bodyPr/>
          <a:lstStyle/>
          <a:p>
            <a:r>
              <a:rPr lang="en-US" dirty="0"/>
              <a:t>Cost Share</a:t>
            </a:r>
          </a:p>
        </p:txBody>
      </p:sp>
      <p:sp>
        <p:nvSpPr>
          <p:cNvPr id="3" name="Subtitle 2">
            <a:extLst>
              <a:ext uri="{FF2B5EF4-FFF2-40B4-BE49-F238E27FC236}">
                <a16:creationId xmlns:a16="http://schemas.microsoft.com/office/drawing/2014/main" id="{BE4CE1CB-F634-49F9-98C9-EB3E23FC421B}"/>
              </a:ext>
            </a:extLst>
          </p:cNvPr>
          <p:cNvSpPr>
            <a:spLocks noGrp="1"/>
          </p:cNvSpPr>
          <p:nvPr>
            <p:ph type="subTitle" idx="1"/>
          </p:nvPr>
        </p:nvSpPr>
        <p:spPr/>
        <p:txBody>
          <a:bodyPr/>
          <a:lstStyle/>
          <a:p>
            <a:r>
              <a:rPr lang="en-US" dirty="0"/>
              <a:t>How to track using the </a:t>
            </a:r>
            <a:r>
              <a:rPr lang="en-US" dirty="0" err="1"/>
              <a:t>peoplesoft</a:t>
            </a:r>
            <a:r>
              <a:rPr lang="en-US" dirty="0"/>
              <a:t> grants module</a:t>
            </a:r>
          </a:p>
        </p:txBody>
      </p:sp>
    </p:spTree>
    <p:extLst>
      <p:ext uri="{BB962C8B-B14F-4D97-AF65-F5344CB8AC3E}">
        <p14:creationId xmlns:p14="http://schemas.microsoft.com/office/powerpoint/2010/main" val="2768517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6D313-A4B3-468B-94FE-264347AAA303}"/>
              </a:ext>
            </a:extLst>
          </p:cNvPr>
          <p:cNvSpPr>
            <a:spLocks noGrp="1"/>
          </p:cNvSpPr>
          <p:nvPr>
            <p:ph type="title"/>
          </p:nvPr>
        </p:nvSpPr>
        <p:spPr/>
        <p:txBody>
          <a:bodyPr>
            <a:normAutofit/>
          </a:bodyPr>
          <a:lstStyle/>
          <a:p>
            <a:r>
              <a:rPr lang="en-US" sz="2800" b="1" dirty="0" err="1">
                <a:effectLst/>
                <a:latin typeface="Calibri" panose="020F0502020204030204" pitchFamily="34" charset="0"/>
                <a:ea typeface="Calibri" panose="020F0502020204030204" pitchFamily="34" charset="0"/>
                <a:cs typeface="Times New Roman" panose="02020603050405020304" pitchFamily="18" charset="0"/>
              </a:rPr>
              <a:t>Chartfield</a:t>
            </a:r>
            <a:r>
              <a:rPr lang="en-US" sz="2800" b="1" dirty="0">
                <a:effectLst/>
                <a:latin typeface="Calibri" panose="020F0502020204030204" pitchFamily="34" charset="0"/>
                <a:ea typeface="Calibri" panose="020F0502020204030204" pitchFamily="34" charset="0"/>
                <a:cs typeface="Times New Roman" panose="02020603050405020304" pitchFamily="18" charset="0"/>
              </a:rPr>
              <a:t> Setup:</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2800" dirty="0"/>
          </a:p>
        </p:txBody>
      </p:sp>
      <p:sp>
        <p:nvSpPr>
          <p:cNvPr id="3" name="Content Placeholder 2">
            <a:extLst>
              <a:ext uri="{FF2B5EF4-FFF2-40B4-BE49-F238E27FC236}">
                <a16:creationId xmlns:a16="http://schemas.microsoft.com/office/drawing/2014/main" id="{B7F4F09C-2F20-416C-8127-A29DC6594956}"/>
              </a:ext>
            </a:extLst>
          </p:cNvPr>
          <p:cNvSpPr>
            <a:spLocks noGrp="1"/>
          </p:cNvSpPr>
          <p:nvPr>
            <p:ph idx="1"/>
          </p:nvPr>
        </p:nvSpPr>
        <p:spPr/>
        <p:txBody>
          <a:bodyPr/>
          <a:lstStyle/>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Before you can start using the non-sponsor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chartfield</a:t>
            </a:r>
            <a:r>
              <a:rPr lang="en-US" sz="1800" dirty="0">
                <a:effectLst/>
                <a:latin typeface="Calibri" panose="020F0502020204030204" pitchFamily="34" charset="0"/>
                <a:ea typeface="Calibri" panose="020F0502020204030204" pitchFamily="34" charset="0"/>
                <a:cs typeface="Times New Roman" panose="02020603050405020304" pitchFamily="18" charset="0"/>
              </a:rPr>
              <a:t> with a project number, the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chartfield</a:t>
            </a:r>
            <a:r>
              <a:rPr lang="en-US" sz="1800" dirty="0">
                <a:effectLst/>
                <a:latin typeface="Calibri" panose="020F0502020204030204" pitchFamily="34" charset="0"/>
                <a:ea typeface="Calibri" panose="020F0502020204030204" pitchFamily="34" charset="0"/>
                <a:cs typeface="Times New Roman" panose="02020603050405020304" pitchFamily="18" charset="0"/>
              </a:rPr>
              <a:t> must be submitted to Research Financial Services to set up budget attributes.  If the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chartfield</a:t>
            </a:r>
            <a:r>
              <a:rPr lang="en-US" sz="1800" dirty="0">
                <a:effectLst/>
                <a:latin typeface="Calibri" panose="020F0502020204030204" pitchFamily="34" charset="0"/>
                <a:ea typeface="Calibri" panose="020F0502020204030204" pitchFamily="34" charset="0"/>
                <a:cs typeface="Times New Roman" panose="02020603050405020304" pitchFamily="18" charset="0"/>
              </a:rPr>
              <a:t> does not get set up, it will fail budget checking.</a:t>
            </a:r>
          </a:p>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All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chartfields</a:t>
            </a:r>
            <a:r>
              <a:rPr lang="en-US" sz="1800" dirty="0">
                <a:effectLst/>
                <a:latin typeface="Calibri" panose="020F0502020204030204" pitchFamily="34" charset="0"/>
                <a:ea typeface="Calibri" panose="020F0502020204030204" pitchFamily="34" charset="0"/>
                <a:cs typeface="Times New Roman" panose="02020603050405020304" pitchFamily="18" charset="0"/>
              </a:rPr>
              <a:t> to be used for cost sharing must be emailed to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refsinfo@ou.edu</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nSpc>
                <a:spcPct val="107000"/>
              </a:lnSpc>
              <a:spcBef>
                <a:spcPts val="0"/>
              </a:spcBef>
              <a:spcAft>
                <a:spcPts val="800"/>
              </a:spcAft>
              <a:buNone/>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dirty="0">
                <a:latin typeface="Calibri" panose="020F0502020204030204" pitchFamily="34" charset="0"/>
                <a:ea typeface="Calibri" panose="020F0502020204030204" pitchFamily="34" charset="0"/>
                <a:cs typeface="Times New Roman" panose="02020603050405020304" pitchFamily="18" charset="0"/>
              </a:rPr>
              <a:t>**Cost share is only tracked for the period of the grant award.  The university is not required to </a:t>
            </a:r>
            <a:r>
              <a:rPr lang="en-US" sz="1800">
                <a:latin typeface="Calibri" panose="020F0502020204030204" pitchFamily="34" charset="0"/>
                <a:ea typeface="Calibri" panose="020F0502020204030204" pitchFamily="34" charset="0"/>
                <a:cs typeface="Times New Roman" panose="02020603050405020304" pitchFamily="18" charset="0"/>
              </a:rPr>
              <a:t>track  cost </a:t>
            </a:r>
            <a:r>
              <a:rPr lang="en-US" sz="1800" dirty="0">
                <a:latin typeface="Calibri" panose="020F0502020204030204" pitchFamily="34" charset="0"/>
                <a:ea typeface="Calibri" panose="020F0502020204030204" pitchFamily="34" charset="0"/>
                <a:cs typeface="Times New Roman" panose="02020603050405020304" pitchFamily="18" charset="0"/>
              </a:rPr>
              <a:t>share outside the </a:t>
            </a:r>
            <a:r>
              <a:rPr lang="en-US" sz="1800">
                <a:latin typeface="Calibri" panose="020F0502020204030204" pitchFamily="34" charset="0"/>
                <a:ea typeface="Calibri" panose="020F0502020204030204" pitchFamily="34" charset="0"/>
                <a:cs typeface="Times New Roman" panose="02020603050405020304" pitchFamily="18" charset="0"/>
              </a:rPr>
              <a:t>project period.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43529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EFB16-BB09-4518-B6A4-0A45F4CF107C}"/>
              </a:ext>
            </a:extLst>
          </p:cNvPr>
          <p:cNvSpPr>
            <a:spLocks noGrp="1"/>
          </p:cNvSpPr>
          <p:nvPr>
            <p:ph type="title"/>
          </p:nvPr>
        </p:nvSpPr>
        <p:spPr/>
        <p:txBody>
          <a:bodyPr/>
          <a:lstStyle/>
          <a:p>
            <a:r>
              <a:rPr lang="en-US" dirty="0"/>
              <a:t>Project status reports</a:t>
            </a:r>
          </a:p>
        </p:txBody>
      </p:sp>
      <p:pic>
        <p:nvPicPr>
          <p:cNvPr id="3" name="Picture 2">
            <a:extLst>
              <a:ext uri="{FF2B5EF4-FFF2-40B4-BE49-F238E27FC236}">
                <a16:creationId xmlns:a16="http://schemas.microsoft.com/office/drawing/2014/main" id="{36349071-A090-4D5F-A577-88111414EB55}"/>
              </a:ext>
            </a:extLst>
          </p:cNvPr>
          <p:cNvPicPr>
            <a:picLocks noChangeAspect="1"/>
          </p:cNvPicPr>
          <p:nvPr/>
        </p:nvPicPr>
        <p:blipFill>
          <a:blip r:embed="rId2"/>
          <a:stretch>
            <a:fillRect/>
          </a:stretch>
        </p:blipFill>
        <p:spPr>
          <a:xfrm>
            <a:off x="289249" y="2547823"/>
            <a:ext cx="11299371" cy="803168"/>
          </a:xfrm>
          <a:prstGeom prst="rect">
            <a:avLst/>
          </a:prstGeom>
        </p:spPr>
      </p:pic>
      <p:pic>
        <p:nvPicPr>
          <p:cNvPr id="5" name="Picture 4">
            <a:extLst>
              <a:ext uri="{FF2B5EF4-FFF2-40B4-BE49-F238E27FC236}">
                <a16:creationId xmlns:a16="http://schemas.microsoft.com/office/drawing/2014/main" id="{387E977E-8927-4547-BEDA-1A8589A64DFB}"/>
              </a:ext>
            </a:extLst>
          </p:cNvPr>
          <p:cNvPicPr>
            <a:picLocks noChangeAspect="1"/>
          </p:cNvPicPr>
          <p:nvPr/>
        </p:nvPicPr>
        <p:blipFill>
          <a:blip r:embed="rId3"/>
          <a:stretch>
            <a:fillRect/>
          </a:stretch>
        </p:blipFill>
        <p:spPr>
          <a:xfrm>
            <a:off x="3123131" y="4164465"/>
            <a:ext cx="4676775" cy="619125"/>
          </a:xfrm>
          <a:prstGeom prst="rect">
            <a:avLst/>
          </a:prstGeom>
        </p:spPr>
      </p:pic>
    </p:spTree>
    <p:extLst>
      <p:ext uri="{BB962C8B-B14F-4D97-AF65-F5344CB8AC3E}">
        <p14:creationId xmlns:p14="http://schemas.microsoft.com/office/powerpoint/2010/main" val="1418494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3CF5C-B163-4185-9AF1-B251CF64DEE5}"/>
              </a:ext>
            </a:extLst>
          </p:cNvPr>
          <p:cNvSpPr>
            <a:spLocks noGrp="1"/>
          </p:cNvSpPr>
          <p:nvPr>
            <p:ph type="title"/>
          </p:nvPr>
        </p:nvSpPr>
        <p:spPr/>
        <p:txBody>
          <a:bodyPr/>
          <a:lstStyle/>
          <a:p>
            <a:r>
              <a:rPr lang="en-US" dirty="0"/>
              <a:t>Cost share analysis types</a:t>
            </a:r>
          </a:p>
        </p:txBody>
      </p:sp>
      <p:sp>
        <p:nvSpPr>
          <p:cNvPr id="3" name="Content Placeholder 2">
            <a:extLst>
              <a:ext uri="{FF2B5EF4-FFF2-40B4-BE49-F238E27FC236}">
                <a16:creationId xmlns:a16="http://schemas.microsoft.com/office/drawing/2014/main" id="{71FEE70D-86F0-4E4E-8AEF-9E600C5820C1}"/>
              </a:ext>
            </a:extLst>
          </p:cNvPr>
          <p:cNvSpPr>
            <a:spLocks noGrp="1"/>
          </p:cNvSpPr>
          <p:nvPr>
            <p:ph idx="1"/>
          </p:nvPr>
        </p:nvSpPr>
        <p:spPr/>
        <p:txBody>
          <a:bodyPr/>
          <a:lstStyle/>
          <a:p>
            <a:pPr marL="0" indent="0">
              <a:buNone/>
            </a:pPr>
            <a:r>
              <a:rPr lang="en-US" dirty="0"/>
              <a:t>PeopleSoft analysis types determine whether an expense is brought into the project costing module for invoicing to sponsors.  Since cost share is expenses that will not be invoiced to the sponsor, it is very important that cost share expenses have the correct analysis type.</a:t>
            </a:r>
          </a:p>
          <a:p>
            <a:pPr marL="0" indent="0">
              <a:buNone/>
            </a:pPr>
            <a:r>
              <a:rPr lang="en-US" dirty="0"/>
              <a:t>	CFA – F&amp;A</a:t>
            </a:r>
          </a:p>
          <a:p>
            <a:pPr marL="0" indent="0">
              <a:buNone/>
            </a:pPr>
            <a:r>
              <a:rPr lang="en-US" dirty="0"/>
              <a:t>	CGE – General ledger expense	</a:t>
            </a:r>
          </a:p>
          <a:p>
            <a:pPr marL="0" indent="0">
              <a:buNone/>
            </a:pPr>
            <a:r>
              <a:rPr lang="en-US" dirty="0"/>
              <a:t>	CPY - Payroll</a:t>
            </a:r>
          </a:p>
          <a:p>
            <a:pPr marL="0" indent="0">
              <a:buNone/>
            </a:pPr>
            <a:endParaRPr lang="en-US" dirty="0"/>
          </a:p>
        </p:txBody>
      </p:sp>
    </p:spTree>
    <p:extLst>
      <p:ext uri="{BB962C8B-B14F-4D97-AF65-F5344CB8AC3E}">
        <p14:creationId xmlns:p14="http://schemas.microsoft.com/office/powerpoint/2010/main" val="3480379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1EB36-4735-4298-9B5D-A5CD0B5F37CC}"/>
              </a:ext>
            </a:extLst>
          </p:cNvPr>
          <p:cNvSpPr>
            <a:spLocks noGrp="1"/>
          </p:cNvSpPr>
          <p:nvPr>
            <p:ph type="title"/>
          </p:nvPr>
        </p:nvSpPr>
        <p:spPr/>
        <p:txBody>
          <a:bodyPr/>
          <a:lstStyle/>
          <a:p>
            <a:r>
              <a:rPr lang="en-US" dirty="0"/>
              <a:t>Third Party Cost Share</a:t>
            </a:r>
          </a:p>
        </p:txBody>
      </p:sp>
      <p:sp>
        <p:nvSpPr>
          <p:cNvPr id="3" name="Content Placeholder 2">
            <a:extLst>
              <a:ext uri="{FF2B5EF4-FFF2-40B4-BE49-F238E27FC236}">
                <a16:creationId xmlns:a16="http://schemas.microsoft.com/office/drawing/2014/main" id="{59196A6B-C7DA-48C0-B5D5-526863B5693F}"/>
              </a:ext>
            </a:extLst>
          </p:cNvPr>
          <p:cNvSpPr>
            <a:spLocks noGrp="1"/>
          </p:cNvSpPr>
          <p:nvPr>
            <p:ph idx="1"/>
          </p:nvPr>
        </p:nvSpPr>
        <p:spPr/>
        <p:txBody>
          <a:bodyPr/>
          <a:lstStyle/>
          <a:p>
            <a:r>
              <a:rPr lang="en-US" dirty="0"/>
              <a:t>If the cost share is being provided by an outside entity and is not a University general ledger transaction, then the cost share documentation must be submitted to </a:t>
            </a:r>
            <a:r>
              <a:rPr lang="en-US" dirty="0">
                <a:hlinkClick r:id="rId2"/>
              </a:rPr>
              <a:t>refsinfo@ou.edu</a:t>
            </a:r>
            <a:r>
              <a:rPr lang="en-US" dirty="0"/>
              <a:t>.</a:t>
            </a:r>
          </a:p>
          <a:p>
            <a:r>
              <a:rPr lang="en-US" dirty="0"/>
              <a:t>Provide </a:t>
            </a:r>
            <a:r>
              <a:rPr lang="en-US"/>
              <a:t>the non-sponsored chartfield</a:t>
            </a:r>
            <a:r>
              <a:rPr lang="en-US" dirty="0"/>
              <a:t> for the project the cost share is for.</a:t>
            </a:r>
          </a:p>
        </p:txBody>
      </p:sp>
    </p:spTree>
    <p:extLst>
      <p:ext uri="{BB962C8B-B14F-4D97-AF65-F5344CB8AC3E}">
        <p14:creationId xmlns:p14="http://schemas.microsoft.com/office/powerpoint/2010/main" val="3008157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3D97-8F4F-4990-9B7A-4B258FA24D72}"/>
              </a:ext>
            </a:extLst>
          </p:cNvPr>
          <p:cNvSpPr>
            <a:spLocks noGrp="1"/>
          </p:cNvSpPr>
          <p:nvPr>
            <p:ph type="title"/>
          </p:nvPr>
        </p:nvSpPr>
        <p:spPr/>
        <p:txBody>
          <a:bodyPr>
            <a:normAutofit/>
          </a:bodyPr>
          <a:lstStyle/>
          <a:p>
            <a:r>
              <a:rPr lang="en-US" sz="2800" b="1" dirty="0">
                <a:effectLst/>
                <a:latin typeface="Calibri" panose="020F0502020204030204" pitchFamily="34" charset="0"/>
                <a:ea typeface="Calibri" panose="020F0502020204030204" pitchFamily="34" charset="0"/>
                <a:cs typeface="Times New Roman" panose="02020603050405020304" pitchFamily="18" charset="0"/>
              </a:rPr>
              <a:t>Why is this important?</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2800" dirty="0"/>
          </a:p>
        </p:txBody>
      </p:sp>
      <p:sp>
        <p:nvSpPr>
          <p:cNvPr id="3" name="Content Placeholder 2">
            <a:extLst>
              <a:ext uri="{FF2B5EF4-FFF2-40B4-BE49-F238E27FC236}">
                <a16:creationId xmlns:a16="http://schemas.microsoft.com/office/drawing/2014/main" id="{0E307007-FBBE-4BFA-9F48-EA8FBB9D9C1F}"/>
              </a:ext>
            </a:extLst>
          </p:cNvPr>
          <p:cNvSpPr>
            <a:spLocks noGrp="1"/>
          </p:cNvSpPr>
          <p:nvPr>
            <p:ph idx="1"/>
          </p:nvPr>
        </p:nvSpPr>
        <p:spPr/>
        <p:txBody>
          <a:bodyPr/>
          <a:lstStyle/>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University is required to track, and report cost share that is proposed in sponsored agreements.  The cost share is required to be reported in financial reports, effort confirmations, F&amp;A proposals and select research surveys.  The use of the PeopleSoft Grants Module cost share process will allow the University to better track and report this important information.</a:t>
            </a:r>
          </a:p>
          <a:p>
            <a:endParaRPr lang="en-US" dirty="0"/>
          </a:p>
        </p:txBody>
      </p:sp>
    </p:spTree>
    <p:extLst>
      <p:ext uri="{BB962C8B-B14F-4D97-AF65-F5344CB8AC3E}">
        <p14:creationId xmlns:p14="http://schemas.microsoft.com/office/powerpoint/2010/main" val="2896206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2E421-54A4-4355-B6FA-CF97E5FD4D0F}"/>
              </a:ext>
            </a:extLst>
          </p:cNvPr>
          <p:cNvSpPr>
            <a:spLocks noGrp="1"/>
          </p:cNvSpPr>
          <p:nvPr>
            <p:ph type="title"/>
          </p:nvPr>
        </p:nvSpPr>
        <p:spPr/>
        <p:txBody>
          <a:bodyPr>
            <a:normAutofit fontScale="90000"/>
          </a:bodyPr>
          <a:lstStyle/>
          <a:p>
            <a:pPr marL="0" marR="0">
              <a:lnSpc>
                <a:spcPct val="107000"/>
              </a:lnSpc>
              <a:spcBef>
                <a:spcPts val="0"/>
              </a:spcBef>
              <a:spcAft>
                <a:spcPts val="800"/>
              </a:spcAft>
            </a:pPr>
            <a:r>
              <a:rPr lang="en-US" sz="3200" b="1" dirty="0">
                <a:effectLst/>
                <a:latin typeface="Calibri" panose="020F0502020204030204" pitchFamily="34" charset="0"/>
                <a:ea typeface="Calibri" panose="020F0502020204030204" pitchFamily="34" charset="0"/>
                <a:cs typeface="Times New Roman" panose="02020603050405020304" pitchFamily="18" charset="0"/>
              </a:rPr>
              <a:t>Cost Share Definition:</a:t>
            </a:r>
            <a:br>
              <a:rPr lang="en-US" sz="32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6EB47DED-4B05-463C-90BC-E1D2BBDEBE6B}"/>
              </a:ext>
            </a:extLst>
          </p:cNvPr>
          <p:cNvSpPr>
            <a:spLocks noGrp="1"/>
          </p:cNvSpPr>
          <p:nvPr>
            <p:ph idx="1"/>
          </p:nvPr>
        </p:nvSpPr>
        <p:spPr/>
        <p:txBody>
          <a:bodyPr/>
          <a:lstStyle/>
          <a:p>
            <a:r>
              <a:rPr lang="en-US" sz="1800" dirty="0">
                <a:effectLst/>
                <a:latin typeface="Calibri" panose="020F0502020204030204" pitchFamily="34" charset="0"/>
                <a:ea typeface="Calibri" panose="020F0502020204030204" pitchFamily="34" charset="0"/>
                <a:cs typeface="Times New Roman" panose="02020603050405020304" pitchFamily="18" charset="0"/>
              </a:rPr>
              <a:t>Cost share occurs when a quantified portion of the costs of an award are not paid by the sponsor, but paid instead using resources within a department, school/college, or other party outside of the University. Cost share is a commitment, either required by the Sponsor or proposed (volunteered) by the PI, to use resources other than the award itself for completion of the award objectives.</a:t>
            </a:r>
          </a:p>
          <a:p>
            <a:r>
              <a:rPr lang="en-US" sz="1800" dirty="0">
                <a:effectLst/>
                <a:latin typeface="Calibri" panose="020F0502020204030204" pitchFamily="34" charset="0"/>
                <a:ea typeface="Calibri" panose="020F0502020204030204" pitchFamily="34" charset="0"/>
                <a:cs typeface="Times New Roman" panose="02020603050405020304" pitchFamily="18" charset="0"/>
              </a:rPr>
              <a:t>Cost share is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mandatory</a:t>
            </a:r>
            <a:r>
              <a:rPr lang="en-US" sz="1800" dirty="0">
                <a:effectLst/>
                <a:latin typeface="Calibri" panose="020F0502020204030204" pitchFamily="34" charset="0"/>
                <a:ea typeface="Calibri" panose="020F0502020204030204" pitchFamily="34" charset="0"/>
                <a:cs typeface="Times New Roman" panose="02020603050405020304" pitchFamily="18" charset="0"/>
              </a:rPr>
              <a:t> when required by the sponsor, or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voluntary</a:t>
            </a:r>
            <a:r>
              <a:rPr lang="en-US" sz="1800" dirty="0">
                <a:effectLst/>
                <a:latin typeface="Calibri" panose="020F0502020204030204" pitchFamily="34" charset="0"/>
                <a:ea typeface="Calibri" panose="020F0502020204030204" pitchFamily="34" charset="0"/>
                <a:cs typeface="Times New Roman" panose="02020603050405020304" pitchFamily="18" charset="0"/>
              </a:rPr>
              <a:t> when the PI willingly commits to providing quantified resources to complete the award objectives.</a:t>
            </a:r>
            <a:endParaRPr lang="en-US" dirty="0"/>
          </a:p>
        </p:txBody>
      </p:sp>
    </p:spTree>
    <p:extLst>
      <p:ext uri="{BB962C8B-B14F-4D97-AF65-F5344CB8AC3E}">
        <p14:creationId xmlns:p14="http://schemas.microsoft.com/office/powerpoint/2010/main" val="1703000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D6881-072C-4E5D-98AA-4430D2A6A0B4}"/>
              </a:ext>
            </a:extLst>
          </p:cNvPr>
          <p:cNvSpPr>
            <a:spLocks noGrp="1"/>
          </p:cNvSpPr>
          <p:nvPr>
            <p:ph type="title"/>
          </p:nvPr>
        </p:nvSpPr>
        <p:spPr/>
        <p:txBody>
          <a:bodyPr>
            <a:normAutofit/>
          </a:bodyPr>
          <a:lstStyle/>
          <a:p>
            <a:r>
              <a:rPr lang="en-US" sz="2800" b="1" dirty="0">
                <a:effectLst/>
                <a:latin typeface="Calibri" panose="020F0502020204030204" pitchFamily="34" charset="0"/>
                <a:ea typeface="Calibri" panose="020F0502020204030204" pitchFamily="34" charset="0"/>
                <a:cs typeface="Times New Roman" panose="02020603050405020304" pitchFamily="18" charset="0"/>
              </a:rPr>
              <a:t>University </a:t>
            </a:r>
            <a:r>
              <a:rPr lang="en-US" sz="2800" b="1" dirty="0" err="1">
                <a:effectLst/>
                <a:latin typeface="Calibri" panose="020F0502020204030204" pitchFamily="34" charset="0"/>
                <a:ea typeface="Calibri" panose="020F0502020204030204" pitchFamily="34" charset="0"/>
                <a:cs typeface="Times New Roman" panose="02020603050405020304" pitchFamily="18" charset="0"/>
              </a:rPr>
              <a:t>Chartfield</a:t>
            </a:r>
            <a:r>
              <a:rPr lang="en-US" sz="2800" b="1" dirty="0">
                <a:effectLst/>
                <a:latin typeface="Calibri" panose="020F0502020204030204" pitchFamily="34" charset="0"/>
                <a:ea typeface="Calibri" panose="020F0502020204030204" pitchFamily="34" charset="0"/>
                <a:cs typeface="Times New Roman" panose="02020603050405020304" pitchFamily="18" charset="0"/>
              </a:rPr>
              <a:t> Structure:</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2800" dirty="0"/>
          </a:p>
        </p:txBody>
      </p:sp>
      <p:sp>
        <p:nvSpPr>
          <p:cNvPr id="3" name="Content Placeholder 2">
            <a:extLst>
              <a:ext uri="{FF2B5EF4-FFF2-40B4-BE49-F238E27FC236}">
                <a16:creationId xmlns:a16="http://schemas.microsoft.com/office/drawing/2014/main" id="{84B2F16E-39CC-4AF2-8CEF-2464F9CCD153}"/>
              </a:ext>
            </a:extLst>
          </p:cNvPr>
          <p:cNvSpPr>
            <a:spLocks noGrp="1"/>
          </p:cNvSpPr>
          <p:nvPr>
            <p:ph idx="1"/>
          </p:nvPr>
        </p:nvSpPr>
        <p:spPr/>
        <p:txBody>
          <a:bodyPr>
            <a:normAutofit fontScale="62500" lnSpcReduction="20000"/>
          </a:bodyPr>
          <a:lstStyle/>
          <a:p>
            <a:pPr marL="0" indent="0">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Business Unit  Account   Fund  Department  Function  Entity  Source  Purpose  Project</a:t>
            </a:r>
          </a:p>
          <a:p>
            <a:pPr marL="0" indent="0">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600"/>
              </a:spcBef>
              <a:spcAft>
                <a:spcPts val="0"/>
              </a:spcAft>
              <a:buFont typeface="+mj-lt"/>
              <a:buAutoNum type="arabicPeriod"/>
            </a:pPr>
            <a:r>
              <a:rPr lang="en-US" sz="1800" b="1" dirty="0">
                <a:effectLst/>
                <a:latin typeface="Calibri" panose="020F0502020204030204" pitchFamily="34" charset="0"/>
                <a:ea typeface="Calibri" panose="020F0502020204030204" pitchFamily="34" charset="0"/>
                <a:cs typeface="Times New Roman" panose="02020603050405020304" pitchFamily="18" charset="0"/>
              </a:rPr>
              <a:t>Business Unit: </a:t>
            </a:r>
            <a:r>
              <a:rPr lang="en-US" sz="1800" dirty="0">
                <a:effectLst/>
                <a:latin typeface="Calibri" panose="020F0502020204030204" pitchFamily="34" charset="0"/>
                <a:ea typeface="Calibri" panose="020F0502020204030204" pitchFamily="34" charset="0"/>
                <a:cs typeface="Times New Roman" panose="02020603050405020304" pitchFamily="18" charset="0"/>
              </a:rPr>
              <a:t>NORMN represents the University of Oklahoma – Norman</a:t>
            </a:r>
          </a:p>
          <a:p>
            <a:pPr marL="342900" marR="0" lvl="0" indent="-342900">
              <a:lnSpc>
                <a:spcPct val="107000"/>
              </a:lnSpc>
              <a:spcBef>
                <a:spcPts val="600"/>
              </a:spcBef>
              <a:spcAft>
                <a:spcPts val="0"/>
              </a:spcAft>
              <a:buFont typeface="+mj-lt"/>
              <a:buAutoNum type="arabicPeriod"/>
            </a:pPr>
            <a:r>
              <a:rPr lang="en-US" sz="1800" b="1" dirty="0">
                <a:effectLst/>
                <a:latin typeface="Calibri" panose="020F0502020204030204" pitchFamily="34" charset="0"/>
                <a:ea typeface="Calibri" panose="020F0502020204030204" pitchFamily="34" charset="0"/>
                <a:cs typeface="Times New Roman" panose="02020603050405020304" pitchFamily="18" charset="0"/>
              </a:rPr>
              <a:t>Account: </a:t>
            </a:r>
            <a:r>
              <a:rPr lang="en-US" sz="1800" dirty="0">
                <a:effectLst/>
                <a:latin typeface="Calibri" panose="020F0502020204030204" pitchFamily="34" charset="0"/>
                <a:ea typeface="Calibri" panose="020F0502020204030204" pitchFamily="34" charset="0"/>
                <a:cs typeface="Times New Roman" panose="02020603050405020304" pitchFamily="18" charset="0"/>
              </a:rPr>
              <a:t>This field identifies the general ledger accounts that best describes each item in this transaction.</a:t>
            </a:r>
          </a:p>
          <a:p>
            <a:pPr marL="342900" marR="0" lvl="0" indent="-342900">
              <a:lnSpc>
                <a:spcPct val="107000"/>
              </a:lnSpc>
              <a:spcBef>
                <a:spcPts val="600"/>
              </a:spcBef>
              <a:spcAft>
                <a:spcPts val="0"/>
              </a:spcAft>
              <a:buFont typeface="+mj-lt"/>
              <a:buAutoNum type="arabicPeriod"/>
            </a:pPr>
            <a:r>
              <a:rPr lang="en-US" sz="1800" b="1" dirty="0">
                <a:effectLst/>
                <a:latin typeface="Calibri" panose="020F0502020204030204" pitchFamily="34" charset="0"/>
                <a:ea typeface="Calibri" panose="020F0502020204030204" pitchFamily="34" charset="0"/>
                <a:cs typeface="Times New Roman" panose="02020603050405020304" pitchFamily="18" charset="0"/>
              </a:rPr>
              <a:t>Fund: </a:t>
            </a:r>
            <a:r>
              <a:rPr lang="en-US" sz="1800" dirty="0">
                <a:effectLst/>
                <a:latin typeface="Calibri" panose="020F0502020204030204" pitchFamily="34" charset="0"/>
                <a:ea typeface="Calibri" panose="020F0502020204030204" pitchFamily="34" charset="0"/>
                <a:cs typeface="Times New Roman" panose="02020603050405020304" pitchFamily="18" charset="0"/>
              </a:rPr>
              <a:t>Fund represents the different checking accounts that we have on each campus and also identifies the type or source of fund for each transaction.</a:t>
            </a:r>
          </a:p>
          <a:p>
            <a:pPr marL="342900" marR="0" lvl="0" indent="-342900">
              <a:lnSpc>
                <a:spcPct val="107000"/>
              </a:lnSpc>
              <a:spcBef>
                <a:spcPts val="600"/>
              </a:spcBef>
              <a:spcAft>
                <a:spcPts val="0"/>
              </a:spcAft>
              <a:buFont typeface="+mj-lt"/>
              <a:buAutoNum type="arabicPeriod"/>
            </a:pPr>
            <a:r>
              <a:rPr lang="en-US" sz="1800" b="1" dirty="0">
                <a:effectLst/>
                <a:latin typeface="Calibri" panose="020F0502020204030204" pitchFamily="34" charset="0"/>
                <a:ea typeface="Calibri" panose="020F0502020204030204" pitchFamily="34" charset="0"/>
                <a:cs typeface="Times New Roman" panose="02020603050405020304" pitchFamily="18" charset="0"/>
              </a:rPr>
              <a:t>Department: </a:t>
            </a:r>
            <a:r>
              <a:rPr lang="en-US" sz="1800" dirty="0">
                <a:effectLst/>
                <a:latin typeface="Calibri" panose="020F0502020204030204" pitchFamily="34" charset="0"/>
                <a:ea typeface="Calibri" panose="020F0502020204030204" pitchFamily="34" charset="0"/>
                <a:cs typeface="Times New Roman" panose="02020603050405020304" pitchFamily="18" charset="0"/>
              </a:rPr>
              <a:t>This field is used to identify the ownership of the transaction and is commonly referred to as ORG.</a:t>
            </a:r>
          </a:p>
          <a:p>
            <a:pPr marL="342900" marR="0" lvl="0" indent="-342900">
              <a:lnSpc>
                <a:spcPct val="107000"/>
              </a:lnSpc>
              <a:spcBef>
                <a:spcPts val="600"/>
              </a:spcBef>
              <a:spcAft>
                <a:spcPts val="0"/>
              </a:spcAft>
              <a:buFont typeface="+mj-lt"/>
              <a:buAutoNum type="arabicPeriod"/>
            </a:pPr>
            <a:r>
              <a:rPr lang="en-US" sz="1800" b="1" dirty="0">
                <a:effectLst/>
                <a:latin typeface="Calibri" panose="020F0502020204030204" pitchFamily="34" charset="0"/>
                <a:ea typeface="Calibri" panose="020F0502020204030204" pitchFamily="34" charset="0"/>
                <a:cs typeface="Times New Roman" panose="02020603050405020304" pitchFamily="18" charset="0"/>
              </a:rPr>
              <a:t>Function: </a:t>
            </a:r>
            <a:r>
              <a:rPr lang="en-US" sz="1800" dirty="0">
                <a:effectLst/>
                <a:latin typeface="Calibri" panose="020F0502020204030204" pitchFamily="34" charset="0"/>
                <a:ea typeface="Calibri" panose="020F0502020204030204" pitchFamily="34" charset="0"/>
                <a:cs typeface="Times New Roman" panose="02020603050405020304" pitchFamily="18" charset="0"/>
              </a:rPr>
              <a:t>This field is used to identify the purpose or function of a transaction.</a:t>
            </a:r>
          </a:p>
          <a:p>
            <a:pPr marL="342900" marR="0" lvl="0" indent="-342900">
              <a:lnSpc>
                <a:spcPct val="107000"/>
              </a:lnSpc>
              <a:spcBef>
                <a:spcPts val="600"/>
              </a:spcBef>
              <a:spcAft>
                <a:spcPts val="0"/>
              </a:spcAft>
              <a:buFont typeface="+mj-lt"/>
              <a:buAutoNum type="arabicPeriod"/>
            </a:pPr>
            <a:r>
              <a:rPr lang="en-US" sz="1800" b="1" dirty="0">
                <a:effectLst/>
                <a:latin typeface="Calibri" panose="020F0502020204030204" pitchFamily="34" charset="0"/>
                <a:ea typeface="Calibri" panose="020F0502020204030204" pitchFamily="34" charset="0"/>
                <a:cs typeface="Times New Roman" panose="02020603050405020304" pitchFamily="18" charset="0"/>
              </a:rPr>
              <a:t>Entity: </a:t>
            </a:r>
            <a:r>
              <a:rPr lang="en-US" sz="1800" dirty="0">
                <a:effectLst/>
                <a:latin typeface="Calibri" panose="020F0502020204030204" pitchFamily="34" charset="0"/>
                <a:ea typeface="Calibri" panose="020F0502020204030204" pitchFamily="34" charset="0"/>
                <a:cs typeface="Times New Roman" panose="02020603050405020304" pitchFamily="18" charset="0"/>
              </a:rPr>
              <a:t>This field is user-defined. Departments can assign a value to identify a person in their department.</a:t>
            </a:r>
          </a:p>
          <a:p>
            <a:pPr marL="342900" marR="0" lvl="0" indent="-342900">
              <a:lnSpc>
                <a:spcPct val="107000"/>
              </a:lnSpc>
              <a:spcBef>
                <a:spcPts val="600"/>
              </a:spcBef>
              <a:spcAft>
                <a:spcPts val="0"/>
              </a:spcAft>
              <a:buFont typeface="+mj-lt"/>
              <a:buAutoNum type="arabicPeriod"/>
            </a:pPr>
            <a:r>
              <a:rPr lang="en-US" sz="1800" b="1" dirty="0">
                <a:effectLst/>
                <a:latin typeface="Calibri" panose="020F0502020204030204" pitchFamily="34" charset="0"/>
                <a:ea typeface="Calibri" panose="020F0502020204030204" pitchFamily="34" charset="0"/>
                <a:cs typeface="Times New Roman" panose="02020603050405020304" pitchFamily="18" charset="0"/>
              </a:rPr>
              <a:t>Source: </a:t>
            </a:r>
            <a:r>
              <a:rPr lang="en-US" sz="1800" dirty="0">
                <a:effectLst/>
                <a:latin typeface="Calibri" panose="020F0502020204030204" pitchFamily="34" charset="0"/>
                <a:ea typeface="Calibri" panose="020F0502020204030204" pitchFamily="34" charset="0"/>
                <a:cs typeface="Times New Roman" panose="02020603050405020304" pitchFamily="18" charset="0"/>
              </a:rPr>
              <a:t>This field will used to track transactional information for an Endowed Chair, Service Unit, Auxiliary Enterprise, Student Fees processed through the Bursar, or optional value as established by a college/department.</a:t>
            </a:r>
          </a:p>
          <a:p>
            <a:pPr marL="342900" marR="0" lvl="0" indent="-342900">
              <a:lnSpc>
                <a:spcPct val="107000"/>
              </a:lnSpc>
              <a:spcBef>
                <a:spcPts val="600"/>
              </a:spcBef>
              <a:spcAft>
                <a:spcPts val="0"/>
              </a:spcAft>
              <a:buFont typeface="+mj-lt"/>
              <a:buAutoNum type="arabicPeriod"/>
            </a:pPr>
            <a:r>
              <a:rPr lang="en-US" sz="1800" b="1" dirty="0">
                <a:effectLst/>
                <a:latin typeface="Calibri" panose="020F0502020204030204" pitchFamily="34" charset="0"/>
                <a:ea typeface="Calibri" panose="020F0502020204030204" pitchFamily="34" charset="0"/>
                <a:cs typeface="Times New Roman" panose="02020603050405020304" pitchFamily="18" charset="0"/>
              </a:rPr>
              <a:t>Purpose: </a:t>
            </a:r>
            <a:r>
              <a:rPr lang="en-US" sz="1800" dirty="0">
                <a:effectLst/>
                <a:latin typeface="Calibri" panose="020F0502020204030204" pitchFamily="34" charset="0"/>
                <a:ea typeface="Calibri" panose="020F0502020204030204" pitchFamily="34" charset="0"/>
                <a:cs typeface="Times New Roman" panose="02020603050405020304" pitchFamily="18" charset="0"/>
              </a:rPr>
              <a:t>This field can be user defined to meet any additional reporting/tracking needs of the area. It is an optional field intended to be used for events, line of service, etc.</a:t>
            </a:r>
          </a:p>
          <a:p>
            <a:pPr marL="342900" marR="0" lvl="0" indent="-342900">
              <a:lnSpc>
                <a:spcPct val="107000"/>
              </a:lnSpc>
              <a:spcBef>
                <a:spcPts val="600"/>
              </a:spcBef>
              <a:spcAft>
                <a:spcPts val="800"/>
              </a:spcAft>
              <a:buFont typeface="+mj-lt"/>
              <a:buAutoNum type="arabicPeriod"/>
            </a:pPr>
            <a:r>
              <a:rPr lang="en-US" sz="1800" b="1" dirty="0">
                <a:effectLst/>
                <a:latin typeface="Calibri" panose="020F0502020204030204" pitchFamily="34" charset="0"/>
                <a:ea typeface="Calibri" panose="020F0502020204030204" pitchFamily="34" charset="0"/>
                <a:cs typeface="Times New Roman" panose="02020603050405020304" pitchFamily="18" charset="0"/>
              </a:rPr>
              <a:t>Project:  </a:t>
            </a:r>
            <a:r>
              <a:rPr lang="en-US" sz="1800" dirty="0">
                <a:effectLst/>
                <a:latin typeface="Calibri" panose="020F0502020204030204" pitchFamily="34" charset="0"/>
                <a:ea typeface="Calibri" panose="020F0502020204030204" pitchFamily="34" charset="0"/>
                <a:cs typeface="Times New Roman" panose="02020603050405020304" pitchFamily="18" charset="0"/>
              </a:rPr>
              <a:t>This field will be used to track: Sponsored grants/contracts, Capital Projects, Federal Loans.</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4759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8F866-6D83-4228-9799-187D3B129203}"/>
              </a:ext>
            </a:extLst>
          </p:cNvPr>
          <p:cNvSpPr>
            <a:spLocks noGrp="1"/>
          </p:cNvSpPr>
          <p:nvPr>
            <p:ph type="title"/>
          </p:nvPr>
        </p:nvSpPr>
        <p:spPr/>
        <p:txBody>
          <a:bodyPr/>
          <a:lstStyle/>
          <a:p>
            <a:r>
              <a:rPr lang="en-US" sz="2800" b="1" dirty="0">
                <a:effectLst/>
                <a:latin typeface="Calibri" panose="020F0502020204030204" pitchFamily="34" charset="0"/>
                <a:ea typeface="Calibri" panose="020F0502020204030204" pitchFamily="34" charset="0"/>
                <a:cs typeface="Times New Roman" panose="02020603050405020304" pitchFamily="18" charset="0"/>
              </a:rPr>
              <a:t>Sponsored Project </a:t>
            </a:r>
            <a:r>
              <a:rPr lang="en-US" sz="2800" b="1" dirty="0" err="1">
                <a:effectLst/>
                <a:latin typeface="Calibri" panose="020F0502020204030204" pitchFamily="34" charset="0"/>
                <a:ea typeface="Calibri" panose="020F0502020204030204" pitchFamily="34" charset="0"/>
                <a:cs typeface="Times New Roman" panose="02020603050405020304" pitchFamily="18" charset="0"/>
              </a:rPr>
              <a:t>chartfield</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F3B48160-FEE1-465E-9706-25A272D78C46}"/>
              </a:ext>
            </a:extLst>
          </p:cNvPr>
          <p:cNvSpPr>
            <a:spLocks noGrp="1"/>
          </p:cNvSpPr>
          <p:nvPr>
            <p:ph idx="1"/>
          </p:nvPr>
        </p:nvSpPr>
        <p:spPr/>
        <p:txBody>
          <a:bodyPr/>
          <a:lstStyle/>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NORMN 511011 SPNSR AGS04001 00012 00000 </a:t>
            </a:r>
            <a:r>
              <a:rPr lang="en-US" sz="1800" b="1" u="sng" dirty="0">
                <a:effectLst/>
                <a:latin typeface="Calibri" panose="020F0502020204030204" pitchFamily="34" charset="0"/>
                <a:ea typeface="Calibri" panose="020F0502020204030204" pitchFamily="34" charset="0"/>
                <a:cs typeface="Times New Roman" panose="02020603050405020304" pitchFamily="18" charset="0"/>
              </a:rPr>
              <a:t>20004086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t>Only SPNSR/SP490, Capital Projects and Federal Loans use the project field.</a:t>
            </a:r>
          </a:p>
          <a:p>
            <a:r>
              <a:rPr lang="en-US" dirty="0"/>
              <a:t>This field is tied to the project costing section of PeopleSoft</a:t>
            </a:r>
          </a:p>
          <a:p>
            <a:pPr marL="0" indent="0">
              <a:buNone/>
            </a:pPr>
            <a:endParaRPr lang="en-US" dirty="0"/>
          </a:p>
        </p:txBody>
      </p:sp>
    </p:spTree>
    <p:extLst>
      <p:ext uri="{BB962C8B-B14F-4D97-AF65-F5344CB8AC3E}">
        <p14:creationId xmlns:p14="http://schemas.microsoft.com/office/powerpoint/2010/main" val="1679443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18D40-8864-4640-AE2F-576188EA5614}"/>
              </a:ext>
            </a:extLst>
          </p:cNvPr>
          <p:cNvSpPr>
            <a:spLocks noGrp="1"/>
          </p:cNvSpPr>
          <p:nvPr>
            <p:ph type="title"/>
          </p:nvPr>
        </p:nvSpPr>
        <p:spPr/>
        <p:txBody>
          <a:bodyPr/>
          <a:lstStyle/>
          <a:p>
            <a:r>
              <a:rPr lang="en-US" sz="2800" b="1" dirty="0">
                <a:effectLst/>
                <a:latin typeface="Calibri" panose="020F0502020204030204" pitchFamily="34" charset="0"/>
                <a:ea typeface="Calibri" panose="020F0502020204030204" pitchFamily="34" charset="0"/>
                <a:cs typeface="Times New Roman" panose="02020603050405020304" pitchFamily="18" charset="0"/>
              </a:rPr>
              <a:t>PeopleSoft Cost Share Process:</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95719DF-25F3-4CB3-AB56-47D4A4F1BBD8}"/>
              </a:ext>
            </a:extLst>
          </p:cNvPr>
          <p:cNvSpPr>
            <a:spLocks noGrp="1"/>
          </p:cNvSpPr>
          <p:nvPr>
            <p:ph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Current non-sponsored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chartfield</a:t>
            </a:r>
            <a:r>
              <a:rPr lang="en-US" sz="1800" dirty="0">
                <a:effectLst/>
                <a:latin typeface="Calibri" panose="020F0502020204030204" pitchFamily="34" charset="0"/>
                <a:ea typeface="Calibri" panose="020F0502020204030204" pitchFamily="34" charset="0"/>
                <a:cs typeface="Times New Roman" panose="02020603050405020304" pitchFamily="18" charset="0"/>
              </a:rPr>
              <a:t>: Typically, the project field is not used on non-sponsored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chartfields</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lvl="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When a department is providing cost share, however, the project number used with a non-sponsor fund tags the expense as cost share.</a:t>
            </a:r>
          </a:p>
          <a:p>
            <a:pPr marL="0" marR="0" lvl="0" indent="0">
              <a:lnSpc>
                <a:spcPct val="107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Example: NORMN 511011 NONSP AGS04001 00311 00000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20004086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54185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9A35B-4754-4925-81E8-D8489AC6D0C1}"/>
              </a:ext>
            </a:extLst>
          </p:cNvPr>
          <p:cNvSpPr>
            <a:spLocks noGrp="1"/>
          </p:cNvSpPr>
          <p:nvPr>
            <p:ph type="title"/>
          </p:nvPr>
        </p:nvSpPr>
        <p:spPr/>
        <p:txBody>
          <a:bodyPr/>
          <a:lstStyle/>
          <a:p>
            <a:r>
              <a:rPr lang="en-US" dirty="0"/>
              <a:t>Cost share </a:t>
            </a:r>
            <a:r>
              <a:rPr lang="en-US" dirty="0" err="1"/>
              <a:t>chartfield</a:t>
            </a:r>
            <a:r>
              <a:rPr lang="en-US" dirty="0"/>
              <a:t> examples</a:t>
            </a:r>
          </a:p>
        </p:txBody>
      </p:sp>
      <p:sp>
        <p:nvSpPr>
          <p:cNvPr id="3" name="Content Placeholder 2">
            <a:extLst>
              <a:ext uri="{FF2B5EF4-FFF2-40B4-BE49-F238E27FC236}">
                <a16:creationId xmlns:a16="http://schemas.microsoft.com/office/drawing/2014/main" id="{FCD0F5D0-EA69-4991-B830-36680219557E}"/>
              </a:ext>
            </a:extLst>
          </p:cNvPr>
          <p:cNvSpPr>
            <a:spLocks noGrp="1"/>
          </p:cNvSpPr>
          <p:nvPr>
            <p:ph idx="1"/>
          </p:nvPr>
        </p:nvSpPr>
        <p:spPr/>
        <p:txBody>
          <a:bodyPr>
            <a:norm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NORMN 511011 EDWCH AGS04001 00311 00000 AGS33675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20004086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NORMN 511011 NONSP AGS04001 00311 00000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20004086</a:t>
            </a:r>
            <a:endParaRPr lang="en-US" sz="1800" u="sng"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NORMN 511011 EDGEN AGS04001 00311 A2432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20004086</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Other funds that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can</a:t>
            </a:r>
            <a:r>
              <a:rPr lang="en-US" sz="1800" dirty="0">
                <a:effectLst/>
                <a:latin typeface="Calibri" panose="020F0502020204030204" pitchFamily="34" charset="0"/>
                <a:ea typeface="Calibri" panose="020F0502020204030204" pitchFamily="34" charset="0"/>
                <a:cs typeface="Times New Roman" panose="02020603050405020304" pitchFamily="18" charset="0"/>
              </a:rPr>
              <a:t> be used include OUFND, MISCA, </a:t>
            </a:r>
            <a:r>
              <a:rPr lang="en-US" sz="1800" dirty="0">
                <a:latin typeface="Calibri" panose="020F0502020204030204" pitchFamily="34" charset="0"/>
                <a:ea typeface="Calibri" panose="020F0502020204030204" pitchFamily="34" charset="0"/>
                <a:cs typeface="Times New Roman" panose="02020603050405020304" pitchFamily="18" charset="0"/>
              </a:rPr>
              <a:t>EGFEE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latin typeface="Calibri" panose="020F0502020204030204" pitchFamily="34" charset="0"/>
                <a:ea typeface="Calibri" panose="020F0502020204030204" pitchFamily="34" charset="0"/>
                <a:cs typeface="Times New Roman" panose="02020603050405020304" pitchFamily="18" charset="0"/>
              </a:rPr>
              <a:t>SUAUX </a:t>
            </a:r>
            <a:r>
              <a:rPr lang="en-US" sz="1800" u="sng" dirty="0">
                <a:latin typeface="Calibri" panose="020F0502020204030204" pitchFamily="34" charset="0"/>
                <a:ea typeface="Calibri" panose="020F0502020204030204" pitchFamily="34" charset="0"/>
                <a:cs typeface="Times New Roman" panose="02020603050405020304" pitchFamily="18" charset="0"/>
              </a:rPr>
              <a:t>cannot</a:t>
            </a:r>
            <a:r>
              <a:rPr lang="en-US" sz="1800" dirty="0">
                <a:latin typeface="Calibri" panose="020F0502020204030204" pitchFamily="34" charset="0"/>
                <a:ea typeface="Calibri" panose="020F0502020204030204" pitchFamily="34" charset="0"/>
                <a:cs typeface="Times New Roman" panose="02020603050405020304" pitchFamily="18" charset="0"/>
              </a:rPr>
              <a:t> be used for cost share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800" dirty="0">
              <a:latin typeface="Calibri" panose="020F0502020204030204" pitchFamily="34" charset="0"/>
              <a:cs typeface="Times New Roman" panose="02020603050405020304" pitchFamily="18" charset="0"/>
            </a:endParaRPr>
          </a:p>
          <a:p>
            <a:pPr>
              <a:lnSpc>
                <a:spcPct val="107000"/>
              </a:lnSpc>
              <a:spcBef>
                <a:spcPts val="0"/>
              </a:spcBef>
              <a:spcAft>
                <a:spcPts val="800"/>
              </a:spcAft>
            </a:pPr>
            <a:endParaRPr lang="en-US" dirty="0"/>
          </a:p>
        </p:txBody>
      </p:sp>
    </p:spTree>
    <p:extLst>
      <p:ext uri="{BB962C8B-B14F-4D97-AF65-F5344CB8AC3E}">
        <p14:creationId xmlns:p14="http://schemas.microsoft.com/office/powerpoint/2010/main" val="2326371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FE78E-88DA-4CA6-91D5-1B02A92E3696}"/>
              </a:ext>
            </a:extLst>
          </p:cNvPr>
          <p:cNvSpPr>
            <a:spLocks noGrp="1"/>
          </p:cNvSpPr>
          <p:nvPr>
            <p:ph type="title"/>
          </p:nvPr>
        </p:nvSpPr>
        <p:spPr/>
        <p:txBody>
          <a:bodyPr/>
          <a:lstStyle/>
          <a:p>
            <a:r>
              <a:rPr lang="en-US" b="1" dirty="0">
                <a:effectLst/>
                <a:latin typeface="Calibri" panose="020F0502020204030204" pitchFamily="34" charset="0"/>
                <a:ea typeface="Calibri" panose="020F0502020204030204" pitchFamily="34" charset="0"/>
                <a:cs typeface="Times New Roman" panose="02020603050405020304" pitchFamily="18" charset="0"/>
              </a:rPr>
              <a:t>When should this be used?</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446D92C9-3F8F-486F-9A7E-6E04BBB1A053}"/>
              </a:ext>
            </a:extLst>
          </p:cNvPr>
          <p:cNvSpPr>
            <a:spLocks noGrp="1"/>
          </p:cNvSpPr>
          <p:nvPr>
            <p:ph idx="1"/>
          </p:nvPr>
        </p:nvSpPr>
        <p:spPr/>
        <p:txBody>
          <a:bodyPr/>
          <a:lstStyle/>
          <a:p>
            <a:pPr marL="0" marR="0" indent="0">
              <a:lnSpc>
                <a:spcPct val="107000"/>
              </a:lnSpc>
              <a:spcBef>
                <a:spcPts val="0"/>
              </a:spcBef>
              <a:spcAft>
                <a:spcPts val="800"/>
              </a:spcAft>
              <a:buNone/>
            </a:pPr>
            <a:r>
              <a:rPr lang="en-US" sz="1800" i="1" dirty="0">
                <a:effectLst/>
                <a:latin typeface="Calibri" panose="020F0502020204030204" pitchFamily="34" charset="0"/>
                <a:ea typeface="Calibri" panose="020F0502020204030204" pitchFamily="34" charset="0"/>
                <a:cs typeface="Times New Roman" panose="02020603050405020304" pitchFamily="18" charset="0"/>
              </a:rPr>
              <a:t>Situation 1</a:t>
            </a:r>
            <a:r>
              <a:rPr lang="en-US" sz="1800" dirty="0">
                <a:effectLst/>
                <a:latin typeface="Calibri" panose="020F0502020204030204" pitchFamily="34" charset="0"/>
                <a:ea typeface="Calibri" panose="020F0502020204030204" pitchFamily="34" charset="0"/>
                <a:cs typeface="Times New Roman" panose="02020603050405020304" pitchFamily="18" charset="0"/>
              </a:rPr>
              <a:t> - Dr. Johnson proposed to the sponsor that he will dedicate 5% effort to the project, but it will not be charged to the grant.  Dr. Johnson is a 12-month faculty member making $100,000 and his project number is 20004086.</a:t>
            </a:r>
          </a:p>
          <a:p>
            <a:pPr marL="0"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Calculation:	$100,000 x 5% = $5,000</a:t>
            </a:r>
          </a:p>
          <a:p>
            <a:pPr marL="45720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$5,000/12 = </a:t>
            </a:r>
            <a:r>
              <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$416.67</a:t>
            </a:r>
          </a:p>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An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epaf</a:t>
            </a:r>
            <a:r>
              <a:rPr lang="en-US" sz="1800" dirty="0">
                <a:effectLst/>
                <a:latin typeface="Calibri" panose="020F0502020204030204" pitchFamily="34" charset="0"/>
                <a:ea typeface="Calibri" panose="020F0502020204030204" pitchFamily="34" charset="0"/>
                <a:cs typeface="Times New Roman" panose="02020603050405020304" pitchFamily="18" charset="0"/>
              </a:rPr>
              <a:t> should be submitted charging Dr. Johnson’s salary to a non-sponsor fund but including the project number.</a:t>
            </a:r>
            <a:endParaRPr lang="en-US" dirty="0"/>
          </a:p>
        </p:txBody>
      </p:sp>
    </p:spTree>
    <p:extLst>
      <p:ext uri="{BB962C8B-B14F-4D97-AF65-F5344CB8AC3E}">
        <p14:creationId xmlns:p14="http://schemas.microsoft.com/office/powerpoint/2010/main" val="706258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3B581-7E9E-4CB1-9DF6-AC72A9025E0E}"/>
              </a:ext>
            </a:extLst>
          </p:cNvPr>
          <p:cNvSpPr>
            <a:spLocks noGrp="1"/>
          </p:cNvSpPr>
          <p:nvPr>
            <p:ph type="title"/>
          </p:nvPr>
        </p:nvSpPr>
        <p:spPr/>
        <p:txBody>
          <a:bodyPr/>
          <a:lstStyle/>
          <a:p>
            <a:r>
              <a:rPr lang="en-US" dirty="0"/>
              <a:t>Salary cap example</a:t>
            </a:r>
          </a:p>
        </p:txBody>
      </p:sp>
      <p:sp>
        <p:nvSpPr>
          <p:cNvPr id="3" name="Content Placeholder 2">
            <a:extLst>
              <a:ext uri="{FF2B5EF4-FFF2-40B4-BE49-F238E27FC236}">
                <a16:creationId xmlns:a16="http://schemas.microsoft.com/office/drawing/2014/main" id="{D46CED66-D837-45CE-91D6-AA8E6E135D45}"/>
              </a:ext>
            </a:extLst>
          </p:cNvPr>
          <p:cNvSpPr>
            <a:spLocks noGrp="1"/>
          </p:cNvSpPr>
          <p:nvPr>
            <p:ph idx="1"/>
          </p:nvPr>
        </p:nvSpPr>
        <p:spPr/>
        <p:txBody>
          <a:bodyPr>
            <a:normAutofit fontScale="85000" lnSpcReduction="10000"/>
          </a:bodyPr>
          <a:lstStyle/>
          <a:p>
            <a:pPr marL="0" marR="0" indent="0">
              <a:lnSpc>
                <a:spcPct val="107000"/>
              </a:lnSpc>
              <a:spcBef>
                <a:spcPts val="0"/>
              </a:spcBef>
              <a:spcAft>
                <a:spcPts val="800"/>
              </a:spcAft>
              <a:buNone/>
            </a:pPr>
            <a:r>
              <a:rPr lang="en-US" sz="1800" i="1" dirty="0">
                <a:effectLst/>
                <a:latin typeface="Calibri" panose="020F0502020204030204" pitchFamily="34" charset="0"/>
                <a:ea typeface="Calibri" panose="020F0502020204030204" pitchFamily="34" charset="0"/>
                <a:cs typeface="Times New Roman" panose="02020603050405020304" pitchFamily="18" charset="0"/>
              </a:rPr>
              <a:t>Situation 2</a:t>
            </a:r>
            <a:r>
              <a:rPr lang="en-US" sz="1800" dirty="0">
                <a:effectLst/>
                <a:latin typeface="Calibri" panose="020F0502020204030204" pitchFamily="34" charset="0"/>
                <a:ea typeface="Calibri" panose="020F0502020204030204" pitchFamily="34" charset="0"/>
                <a:cs typeface="Times New Roman" panose="02020603050405020304" pitchFamily="18" charset="0"/>
              </a:rPr>
              <a:t> – Dr. Chen received an NIH award.  Dr. Chen proposed 10% effort and makes $225,000 per year.  Dr. Chen is a 9/9 faculty member, and her project number is 20009245.  The current NIH salary cap is $159,075 for a 9-month appointment.  Since Dr. Chen’s salary is over the NIH salary cap, the amount over the cap must be cost shared.</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Calculation:		$225,000/9 = 25,000/month</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$25,000 * 10% = $2,500</a:t>
            </a:r>
          </a:p>
          <a:p>
            <a:pPr marL="45720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$159,075/9 = $17,675/month</a:t>
            </a:r>
          </a:p>
          <a:p>
            <a:pPr marL="45720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$17,675 * 10% = $1,767.50</a:t>
            </a:r>
          </a:p>
          <a:p>
            <a:pPr marL="45720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$2,500 - $1,767.50 = $732.50</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Department should charge $1,767.50 to the grant and must cost share $732.50.</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NORMN 511011 SPNSR ENG03001 00012 00000 20009245 $1,767.50</a:t>
            </a: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NORMN 511011 NONSP ENG01001 00311 00000 20009245 $732.50</a:t>
            </a:r>
          </a:p>
          <a:p>
            <a:endParaRPr lang="en-US" dirty="0"/>
          </a:p>
        </p:txBody>
      </p:sp>
      <p:sp>
        <p:nvSpPr>
          <p:cNvPr id="4" name="Rectangle 3">
            <a:extLst>
              <a:ext uri="{FF2B5EF4-FFF2-40B4-BE49-F238E27FC236}">
                <a16:creationId xmlns:a16="http://schemas.microsoft.com/office/drawing/2014/main" id="{88B13B6F-1AFA-4ED3-B140-2635E79075E7}"/>
              </a:ext>
            </a:extLst>
          </p:cNvPr>
          <p:cNvSpPr/>
          <p:nvPr/>
        </p:nvSpPr>
        <p:spPr>
          <a:xfrm>
            <a:off x="1451579" y="2780522"/>
            <a:ext cx="5005205" cy="16515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2273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EB179-B115-438C-89B0-4EF2D5790AE8}"/>
              </a:ext>
            </a:extLst>
          </p:cNvPr>
          <p:cNvSpPr>
            <a:spLocks noGrp="1"/>
          </p:cNvSpPr>
          <p:nvPr>
            <p:ph type="title"/>
          </p:nvPr>
        </p:nvSpPr>
        <p:spPr/>
        <p:txBody>
          <a:bodyPr/>
          <a:lstStyle/>
          <a:p>
            <a:r>
              <a:rPr lang="en-US" dirty="0"/>
              <a:t>Matching funds</a:t>
            </a:r>
          </a:p>
        </p:txBody>
      </p:sp>
      <p:sp>
        <p:nvSpPr>
          <p:cNvPr id="3" name="Content Placeholder 2">
            <a:extLst>
              <a:ext uri="{FF2B5EF4-FFF2-40B4-BE49-F238E27FC236}">
                <a16:creationId xmlns:a16="http://schemas.microsoft.com/office/drawing/2014/main" id="{A3D72C77-CB84-4BF5-93BF-BD6A2F1EC44F}"/>
              </a:ext>
            </a:extLst>
          </p:cNvPr>
          <p:cNvSpPr>
            <a:spLocks noGrp="1"/>
          </p:cNvSpPr>
          <p:nvPr>
            <p:ph idx="1"/>
          </p:nvPr>
        </p:nvSpPr>
        <p:spPr/>
        <p:txBody>
          <a:bodyPr/>
          <a:lstStyle/>
          <a:p>
            <a:pPr marL="0" indent="0">
              <a:buNone/>
            </a:pPr>
            <a:r>
              <a:rPr lang="en-US" sz="1800" i="1" dirty="0">
                <a:effectLst/>
                <a:latin typeface="Calibri" panose="020F0502020204030204" pitchFamily="34" charset="0"/>
                <a:ea typeface="Calibri" panose="020F0502020204030204" pitchFamily="34" charset="0"/>
                <a:cs typeface="Times New Roman" panose="02020603050405020304" pitchFamily="18" charset="0"/>
              </a:rPr>
              <a:t>Situation 3</a:t>
            </a:r>
            <a:r>
              <a:rPr lang="en-US" sz="1800" dirty="0">
                <a:effectLst/>
                <a:latin typeface="Calibri" panose="020F0502020204030204" pitchFamily="34" charset="0"/>
                <a:ea typeface="Calibri" panose="020F0502020204030204" pitchFamily="34" charset="0"/>
                <a:cs typeface="Times New Roman" panose="02020603050405020304" pitchFamily="18" charset="0"/>
              </a:rPr>
              <a:t> – Dr. Reyes received an equipment grant that requires a $50,000 match towards the $250,000 purchase price.  The equipment grant project number is 20006336.  The non-sponsored funds that will be used for the $50,000 would be charged to a non-sponsored fund using the project number for the equipment grant.</a:t>
            </a:r>
          </a:p>
          <a:p>
            <a:pPr lvl="1"/>
            <a:r>
              <a:rPr lang="en-US" sz="1800" dirty="0">
                <a:effectLst/>
                <a:latin typeface="Calibri" panose="020F0502020204030204" pitchFamily="34" charset="0"/>
                <a:ea typeface="Calibri" panose="020F0502020204030204" pitchFamily="34" charset="0"/>
                <a:cs typeface="Times New Roman" panose="02020603050405020304" pitchFamily="18" charset="0"/>
              </a:rPr>
              <a:t>NORMN 650700 EDGEN CAS31003 00311 00000 20006336</a:t>
            </a:r>
            <a:endParaRPr lang="en-US" dirty="0"/>
          </a:p>
        </p:txBody>
      </p:sp>
    </p:spTree>
    <p:extLst>
      <p:ext uri="{BB962C8B-B14F-4D97-AF65-F5344CB8AC3E}">
        <p14:creationId xmlns:p14="http://schemas.microsoft.com/office/powerpoint/2010/main" val="379007395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97</TotalTime>
  <Words>1094</Words>
  <Application>Microsoft Office PowerPoint</Application>
  <PresentationFormat>Widescreen</PresentationFormat>
  <Paragraphs>70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Gill Sans MT</vt:lpstr>
      <vt:lpstr>Symbol</vt:lpstr>
      <vt:lpstr>Gallery</vt:lpstr>
      <vt:lpstr>Cost Share</vt:lpstr>
      <vt:lpstr>Cost Share Definition: </vt:lpstr>
      <vt:lpstr>University Chartfield Structure: </vt:lpstr>
      <vt:lpstr>Sponsored Project chartfield </vt:lpstr>
      <vt:lpstr>PeopleSoft Cost Share Process: </vt:lpstr>
      <vt:lpstr>Cost share chartfield examples</vt:lpstr>
      <vt:lpstr>When should this be used? </vt:lpstr>
      <vt:lpstr>Salary cap example</vt:lpstr>
      <vt:lpstr>Matching funds</vt:lpstr>
      <vt:lpstr>Chartfield Setup: </vt:lpstr>
      <vt:lpstr>Project status reports</vt:lpstr>
      <vt:lpstr>Cost share analysis types</vt:lpstr>
      <vt:lpstr>Third Party Cost Share</vt:lpstr>
      <vt:lpstr>Why is this important?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 Share</dc:title>
  <dc:creator>Franklin, Tamara R.  (HSC)</dc:creator>
  <cp:lastModifiedBy>Smith, Donald E.</cp:lastModifiedBy>
  <cp:revision>15</cp:revision>
  <dcterms:created xsi:type="dcterms:W3CDTF">2023-02-20T12:50:30Z</dcterms:created>
  <dcterms:modified xsi:type="dcterms:W3CDTF">2024-11-10T17:38:39Z</dcterms:modified>
</cp:coreProperties>
</file>